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5088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276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19D5E8FF-EA3D-416B-A723-253DB1FB1B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240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647F98F-5E70-47E3-8600-F243D99F37BC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92FFACA-B91D-40A5-9D05-65EBD59F58D2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05E7428-3879-4C30-A5E9-E480A8B9E6B5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90A837B-6FE2-47C1-810E-36D8DAFA3493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83B9E7F-9DFC-4238-9B17-675E5B511B45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48275B7-E9A6-4B25-BB36-C5FA1BA47DC6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A387CFB-0BAB-4627-BB26-B2D4BADE606C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FB3B708-AA07-4484-A5D9-9A26C0824EB7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46EA09A-BFDF-4D17-9BC4-705131640920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32BE4BA-C806-4BDF-B836-C4BCDA0474E6}" type="slidenum">
              <a:rPr lang="pl-PL" altLang="pl-PL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pl-PL" alt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460541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263200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97663" y="419100"/>
            <a:ext cx="2128837" cy="4143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11150" y="419100"/>
            <a:ext cx="6234113" cy="4143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531284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799277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512148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0037274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5425" cy="297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203325"/>
            <a:ext cx="4037013" cy="297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59500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434759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45468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56310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7586896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31207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17862810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984152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204788"/>
            <a:ext cx="2055813" cy="39766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6625" cy="39766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526611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28307031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11150" y="1152525"/>
            <a:ext cx="4181475" cy="340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152525"/>
            <a:ext cx="4181475" cy="340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141751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520516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151677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87007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8978174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1064688"/>
      </p:ext>
    </p:extLst>
  </p:cSld>
  <p:clrMapOvr>
    <a:masterClrMapping/>
  </p:clrMapOvr>
  <p:transition spd="med" advTm="1000">
    <p:wheel spokes="1"/>
    <p:sndAc>
      <p:stSnd>
        <p:snd r:embed="rId1" name="OdgĹ‚osy%20lasu.mp3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419100"/>
            <a:ext cx="85153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153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Tm="1000">
    <p:wheel spokes="1"/>
    <p:sndAc>
      <p:stSnd>
        <p:snd r:embed="rId13" name="OdgĹ‚osy%20lasu.mp3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48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4838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000">
    <p:wheel spokes="1"/>
    <p:sndAc>
      <p:stSnd>
        <p:snd r:embed="rId13" name="OdgĹ‚osy%20lasu.mp3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dg&#313;&#8218;osy%20lasu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bin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4.png"/><Relationship Id="rId2" Type="http://schemas.openxmlformats.org/officeDocument/2006/relationships/audio" Target="file:///F:\&#226;&#152;&#318;%20Howling%20Wolves%20_%20Wycie%20bia&#313;&#8218;ego%20wilka%20&#226;&#152;&#318;.mp3" TargetMode="External"/><Relationship Id="rId1" Type="http://schemas.openxmlformats.org/officeDocument/2006/relationships/video" Target="file:///F:\wilki.wmv" TargetMode="External"/><Relationship Id="rId6" Type="http://schemas.openxmlformats.org/officeDocument/2006/relationships/image" Target="../media/image23.png"/><Relationship Id="rId5" Type="http://schemas.openxmlformats.org/officeDocument/2006/relationships/audio" Target="../media/audio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42913" y="703263"/>
            <a:ext cx="8520112" cy="2051050"/>
          </a:xfrm>
          <a:custGeom>
            <a:avLst/>
            <a:gdLst>
              <a:gd name="T0" fmla="*/ 8520112 w 23666"/>
              <a:gd name="T1" fmla="*/ 1025525 h 5700"/>
              <a:gd name="T2" fmla="*/ 4260056 w 23666"/>
              <a:gd name="T3" fmla="*/ 2051050 h 5700"/>
              <a:gd name="T4" fmla="*/ 0 w 23666"/>
              <a:gd name="T5" fmla="*/ 1025525 h 5700"/>
              <a:gd name="T6" fmla="*/ 4260056 w 23666"/>
              <a:gd name="T7" fmla="*/ 0 h 57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5700"/>
              <a:gd name="T14" fmla="*/ 23666 w 23666"/>
              <a:gd name="T15" fmla="*/ 5700 h 5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5700">
                <a:moveTo>
                  <a:pt x="0" y="0"/>
                </a:moveTo>
                <a:lnTo>
                  <a:pt x="23666" y="0"/>
                </a:lnTo>
                <a:lnTo>
                  <a:pt x="23666" y="5700"/>
                </a:lnTo>
                <a:lnTo>
                  <a:pt x="0" y="57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5200">
                <a:solidFill>
                  <a:srgbClr val="000000"/>
                </a:solidFill>
                <a:cs typeface="Arial" charset="0"/>
              </a:rPr>
              <a:t>Nasze Nadleśnictwo</a:t>
            </a: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128588" y="547688"/>
            <a:ext cx="5862637" cy="749300"/>
          </a:xfrm>
          <a:custGeom>
            <a:avLst/>
            <a:gdLst>
              <a:gd name="T0" fmla="*/ 5862637 w 16286"/>
              <a:gd name="T1" fmla="*/ 374650 h 2083"/>
              <a:gd name="T2" fmla="*/ 2931319 w 16286"/>
              <a:gd name="T3" fmla="*/ 749300 h 2083"/>
              <a:gd name="T4" fmla="*/ 0 w 16286"/>
              <a:gd name="T5" fmla="*/ 374650 h 2083"/>
              <a:gd name="T6" fmla="*/ 2931319 w 16286"/>
              <a:gd name="T7" fmla="*/ 0 h 208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86"/>
              <a:gd name="T13" fmla="*/ 0 h 2083"/>
              <a:gd name="T14" fmla="*/ 16286 w 16286"/>
              <a:gd name="T15" fmla="*/ 2083 h 20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86" h="2083">
                <a:moveTo>
                  <a:pt x="0" y="0"/>
                </a:moveTo>
                <a:lnTo>
                  <a:pt x="16286" y="0"/>
                </a:lnTo>
                <a:lnTo>
                  <a:pt x="16286" y="2083"/>
                </a:lnTo>
                <a:lnTo>
                  <a:pt x="0" y="20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14500" y="3357563"/>
            <a:ext cx="5680075" cy="1227137"/>
          </a:xfrm>
          <a:custGeom>
            <a:avLst/>
            <a:gdLst>
              <a:gd name="T0" fmla="*/ 5680075 w 15779"/>
              <a:gd name="T1" fmla="*/ 613569 h 3408"/>
              <a:gd name="T2" fmla="*/ 2840038 w 15779"/>
              <a:gd name="T3" fmla="*/ 1227137 h 3408"/>
              <a:gd name="T4" fmla="*/ 0 w 15779"/>
              <a:gd name="T5" fmla="*/ 613569 h 3408"/>
              <a:gd name="T6" fmla="*/ 2840038 w 15779"/>
              <a:gd name="T7" fmla="*/ 0 h 340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779"/>
              <a:gd name="T13" fmla="*/ 0 h 3408"/>
              <a:gd name="T14" fmla="*/ 15779 w 15779"/>
              <a:gd name="T15" fmla="*/ 3408 h 3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79" h="3408">
                <a:moveTo>
                  <a:pt x="0" y="0"/>
                </a:moveTo>
                <a:lnTo>
                  <a:pt x="15779" y="0"/>
                </a:lnTo>
                <a:lnTo>
                  <a:pt x="15779" y="3408"/>
                </a:lnTo>
                <a:lnTo>
                  <a:pt x="0" y="34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Jeśli jesteś osobą ciekawą i lubisz poszerzać swoją wiedzę, a zwierzęta i ochrona lasów Cię interesują… to dobrze trafiłeś! Zapraszamy do naszego świata.</a:t>
            </a:r>
          </a:p>
        </p:txBody>
      </p:sp>
      <p:pic>
        <p:nvPicPr>
          <p:cNvPr id="3" name="OdgĹ‚osy las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312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9721">
    <p:wheel spokes="1"/>
    <p:sndAc>
      <p:stSnd>
        <p:snd r:embed="rId4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311150" y="44450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Dziękuje za uwagę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11150" y="1152525"/>
            <a:ext cx="5124450" cy="3414713"/>
          </a:xfrm>
          <a:custGeom>
            <a:avLst/>
            <a:gdLst>
              <a:gd name="T0" fmla="*/ 5124450 w 14236"/>
              <a:gd name="T1" fmla="*/ 1707357 h 9488"/>
              <a:gd name="T2" fmla="*/ 2562225 w 14236"/>
              <a:gd name="T3" fmla="*/ 3414713 h 9488"/>
              <a:gd name="T4" fmla="*/ 0 w 14236"/>
              <a:gd name="T5" fmla="*/ 1707357 h 9488"/>
              <a:gd name="T6" fmla="*/ 2562225 w 14236"/>
              <a:gd name="T7" fmla="*/ 0 h 9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236"/>
              <a:gd name="T13" fmla="*/ 0 h 9488"/>
              <a:gd name="T14" fmla="*/ 14236 w 14236"/>
              <a:gd name="T15" fmla="*/ 9488 h 9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36" h="9488">
                <a:moveTo>
                  <a:pt x="0" y="0"/>
                </a:moveTo>
                <a:lnTo>
                  <a:pt x="14236" y="0"/>
                </a:lnTo>
                <a:lnTo>
                  <a:pt x="14236" y="9488"/>
                </a:lnTo>
                <a:lnTo>
                  <a:pt x="0" y="94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Źródła: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 u="sng">
                <a:solidFill>
                  <a:srgbClr val="0097A7"/>
                </a:solidFill>
                <a:cs typeface="Arial" charset="0"/>
              </a:rPr>
              <a:t>http://www.drawno.szczecin.lasy.gov.pl/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 u="sng">
                <a:solidFill>
                  <a:srgbClr val="0097A7"/>
                </a:solidFill>
                <a:cs typeface="Arial" charset="0"/>
              </a:rPr>
              <a:t>http://dpn.pl/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 u="sng">
                <a:solidFill>
                  <a:srgbClr val="0097A7"/>
                </a:solidFill>
                <a:cs typeface="Arial" charset="0"/>
              </a:rPr>
              <a:t>https://pl.wikipedia.org/wiki/Drawie%C5%84ski_Park_Narodowy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 u="sng">
                <a:solidFill>
                  <a:srgbClr val="0097A7"/>
                </a:solidFill>
                <a:cs typeface="Arial" charset="0"/>
              </a:rPr>
              <a:t>http://www.parkinarodowe.edu.pl/pn/n_n_drawienski_pn.htm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http://www.eko-sanok.pl/2/eko-wiersze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-gazetki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-ulotki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-książki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:*„Drawieński Park Narodowy” P. Pawlaczyk, J. Kujawa-Pawlaczyk,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*„Parki narodowe. Polska Zachodnia. Przewodnik kieszonkowy” Pascal,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*„Choszczno Drawieński Park Narodowy mapa 1:100 000 WzKart”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-zdjęcia wykonane przez autorki pracy (slajd: 8,5,2)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-informacje otrzymane z Drawieńskiego Parku Narodowego oraz Nadleśnictwa  Drawno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Dźwięk: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https://www.youtube.com/watch?v=19Czl58l7iU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https://www.youtube.com/watch?v=RTpCO_GaTiM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Film: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000">
                <a:solidFill>
                  <a:srgbClr val="000000"/>
                </a:solidFill>
                <a:cs typeface="Arial" charset="0"/>
              </a:rPr>
              <a:t>https://www.youtube.com/watch?v=1gfd6WyiFsM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0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00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654675" y="1838325"/>
            <a:ext cx="3381375" cy="3359150"/>
          </a:xfrm>
          <a:custGeom>
            <a:avLst/>
            <a:gdLst>
              <a:gd name="T0" fmla="*/ 3381375 w 9392"/>
              <a:gd name="T1" fmla="*/ 1679575 h 9331"/>
              <a:gd name="T2" fmla="*/ 1690688 w 9392"/>
              <a:gd name="T3" fmla="*/ 3359150 h 9331"/>
              <a:gd name="T4" fmla="*/ 0 w 9392"/>
              <a:gd name="T5" fmla="*/ 1679575 h 9331"/>
              <a:gd name="T6" fmla="*/ 1690688 w 9392"/>
              <a:gd name="T7" fmla="*/ 0 h 933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392"/>
              <a:gd name="T13" fmla="*/ 0 h 9331"/>
              <a:gd name="T14" fmla="*/ 9392 w 9392"/>
              <a:gd name="T15" fmla="*/ 9331 h 9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2" h="9331">
                <a:moveTo>
                  <a:pt x="0" y="0"/>
                </a:moveTo>
                <a:lnTo>
                  <a:pt x="9392" y="0"/>
                </a:lnTo>
                <a:lnTo>
                  <a:pt x="9392" y="9331"/>
                </a:lnTo>
                <a:lnTo>
                  <a:pt x="0" y="93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Wykonały: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Natalia Zaczkiewicz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Nikolina Mizielińska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Wiktoria Talaga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Zespół Szkół Nr.2 im. Noblistów Polskich w Choszcznie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Klasa I TOŚ. (Technikum Ochrony Środowiska)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Kategoria: Szkoły Ponadgimnazjalne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22345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" dur="3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7" dur="3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11150" y="58738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HISTORIA NADLEŚNICTWA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11150" y="863600"/>
            <a:ext cx="8520113" cy="3414713"/>
          </a:xfrm>
          <a:custGeom>
            <a:avLst/>
            <a:gdLst>
              <a:gd name="T0" fmla="*/ 8520113 w 23666"/>
              <a:gd name="T1" fmla="*/ 1707357 h 9488"/>
              <a:gd name="T2" fmla="*/ 4260057 w 23666"/>
              <a:gd name="T3" fmla="*/ 3414713 h 9488"/>
              <a:gd name="T4" fmla="*/ 0 w 23666"/>
              <a:gd name="T5" fmla="*/ 1707357 h 9488"/>
              <a:gd name="T6" fmla="*/ 4260057 w 23666"/>
              <a:gd name="T7" fmla="*/ 0 h 9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9488"/>
              <a:gd name="T14" fmla="*/ 23666 w 23666"/>
              <a:gd name="T15" fmla="*/ 9488 h 9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9488">
                <a:moveTo>
                  <a:pt x="0" y="0"/>
                </a:moveTo>
                <a:lnTo>
                  <a:pt x="23666" y="0"/>
                </a:lnTo>
                <a:lnTo>
                  <a:pt x="23666" y="9488"/>
                </a:lnTo>
                <a:lnTo>
                  <a:pt x="0" y="94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-Lasy, nadleśnictwo? Przecież to nudne! Co one chcą przekazać…?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-Nie zniechęcaj się tak szybko! Obiecujemy, że będzie wesoło.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Nadleśnictwo Drawno powstało w wyniku połączenia w 1972r. byłych Nadleśnictw Drawno i Kiełpino oraz przyłączenia w 1973r. części Nadleśnictwa Krępa Krajeńska.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16482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-1819275" y="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Zwierzęta</a:t>
            </a: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573088"/>
            <a:ext cx="8520113" cy="3414712"/>
          </a:xfrm>
          <a:custGeom>
            <a:avLst/>
            <a:gdLst>
              <a:gd name="T0" fmla="*/ 8520113 w 23666"/>
              <a:gd name="T1" fmla="*/ 1707356 h 9488"/>
              <a:gd name="T2" fmla="*/ 4260057 w 23666"/>
              <a:gd name="T3" fmla="*/ 3414712 h 9488"/>
              <a:gd name="T4" fmla="*/ 0 w 23666"/>
              <a:gd name="T5" fmla="*/ 1707356 h 9488"/>
              <a:gd name="T6" fmla="*/ 4260057 w 23666"/>
              <a:gd name="T7" fmla="*/ 0 h 9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9488"/>
              <a:gd name="T14" fmla="*/ 23666 w 23666"/>
              <a:gd name="T15" fmla="*/ 9488 h 9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9488">
                <a:moveTo>
                  <a:pt x="0" y="0"/>
                </a:moveTo>
                <a:lnTo>
                  <a:pt x="23666" y="0"/>
                </a:lnTo>
                <a:lnTo>
                  <a:pt x="23666" y="9488"/>
                </a:lnTo>
                <a:lnTo>
                  <a:pt x="0" y="94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Jak wiadomo, Nadleśnictwo Drawno jest słynne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nie tylko z Drawieńskiego Parku Narodowego,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ale również z wielu gatunków zwierząt,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które żyją na jego obszarze.</a:t>
            </a:r>
            <a:br>
              <a:rPr lang="pl-PL" altLang="pl-PL">
                <a:solidFill>
                  <a:srgbClr val="000000"/>
                </a:solidFill>
                <a:cs typeface="Arial" charset="0"/>
              </a:rPr>
            </a:br>
            <a:endParaRPr lang="pl-PL" altLang="pl-PL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Najsłynniejszymi żyjącymi na tym terenie gatunkami są: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-wydry        -wilki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-dziki          -sarny i jelenie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-żmije         -drapieżne ptaki np. jastrzębie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-lisy            -zające</a:t>
            </a:r>
            <a:br>
              <a:rPr lang="pl-PL" altLang="pl-PL">
                <a:solidFill>
                  <a:srgbClr val="000000"/>
                </a:solidFill>
                <a:cs typeface="Arial" charset="0"/>
              </a:rPr>
            </a:br>
            <a:r>
              <a:rPr lang="pl-PL" altLang="pl-PL">
                <a:solidFill>
                  <a:srgbClr val="000000"/>
                </a:solidFill>
                <a:cs typeface="Arial" charset="0"/>
              </a:rPr>
              <a:t/>
            </a:r>
            <a:br>
              <a:rPr lang="pl-PL" altLang="pl-PL">
                <a:solidFill>
                  <a:srgbClr val="000000"/>
                </a:solidFill>
                <a:cs typeface="Arial" charset="0"/>
              </a:rPr>
            </a:br>
            <a:endParaRPr lang="pl-PL" altLang="pl-PL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Wybierając się na spacer do lasu można się na nie natknąć.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Uważaj dziewczynko, uważaj chłopaku, bo dziki zbiorą się do ataku!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0"/>
            <a:ext cx="32083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135188"/>
            <a:ext cx="2990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9951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311150" y="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Zwierzęta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73088"/>
            <a:ext cx="2738438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860675"/>
            <a:ext cx="26971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860675"/>
            <a:ext cx="27797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92138"/>
            <a:ext cx="27384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509963" y="592138"/>
            <a:ext cx="2409825" cy="2170112"/>
          </a:xfrm>
          <a:custGeom>
            <a:avLst/>
            <a:gdLst>
              <a:gd name="T0" fmla="*/ 2409825 w 6693"/>
              <a:gd name="T1" fmla="*/ 1085056 h 6028"/>
              <a:gd name="T2" fmla="*/ 1204913 w 6693"/>
              <a:gd name="T3" fmla="*/ 2170112 h 6028"/>
              <a:gd name="T4" fmla="*/ 0 w 6693"/>
              <a:gd name="T5" fmla="*/ 1085056 h 6028"/>
              <a:gd name="T6" fmla="*/ 1204913 w 6693"/>
              <a:gd name="T7" fmla="*/ 0 h 602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693"/>
              <a:gd name="T13" fmla="*/ 0 h 6028"/>
              <a:gd name="T14" fmla="*/ 6693 w 6693"/>
              <a:gd name="T15" fmla="*/ 6028 h 60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3" h="6028">
                <a:moveTo>
                  <a:pt x="0" y="0"/>
                </a:moveTo>
                <a:lnTo>
                  <a:pt x="6693" y="0"/>
                </a:lnTo>
                <a:lnTo>
                  <a:pt x="6693" y="6028"/>
                </a:lnTo>
                <a:lnTo>
                  <a:pt x="0" y="60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Chodzi wilczek koło drogi,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Cichuteńko stawia nogi,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Cichuteńko się zakrada,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Nic nikomu nie powiada.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236913" y="1624013"/>
            <a:ext cx="3214687" cy="1693862"/>
          </a:xfrm>
          <a:custGeom>
            <a:avLst/>
            <a:gdLst>
              <a:gd name="T0" fmla="*/ 3214687 w 8931"/>
              <a:gd name="T1" fmla="*/ 846931 h 4704"/>
              <a:gd name="T2" fmla="*/ 1607344 w 8931"/>
              <a:gd name="T3" fmla="*/ 1693862 h 4704"/>
              <a:gd name="T4" fmla="*/ 0 w 8931"/>
              <a:gd name="T5" fmla="*/ 846931 h 4704"/>
              <a:gd name="T6" fmla="*/ 1607344 w 8931"/>
              <a:gd name="T7" fmla="*/ 0 h 470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931"/>
              <a:gd name="T13" fmla="*/ 0 h 4704"/>
              <a:gd name="T14" fmla="*/ 8931 w 8931"/>
              <a:gd name="T15" fmla="*/ 4704 h 4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31" h="4704">
                <a:moveTo>
                  <a:pt x="0" y="0"/>
                </a:moveTo>
                <a:lnTo>
                  <a:pt x="8931" y="0"/>
                </a:lnTo>
                <a:lnTo>
                  <a:pt x="8931" y="4704"/>
                </a:lnTo>
                <a:lnTo>
                  <a:pt x="0" y="47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Pan jeleń ogromny, na swym karku, woził przyjaciół z parku.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Aż tu nagle, wprost do nosa,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wpadła mu znienacka osa.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568575"/>
            <a:ext cx="2409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9000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" dur="3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7" dur="3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311150" y="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Drawieński Park Narodowy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-14288" y="573088"/>
            <a:ext cx="8520113" cy="3414712"/>
          </a:xfrm>
          <a:custGeom>
            <a:avLst/>
            <a:gdLst>
              <a:gd name="T0" fmla="*/ 8520113 w 23666"/>
              <a:gd name="T1" fmla="*/ 1707356 h 9488"/>
              <a:gd name="T2" fmla="*/ 4260057 w 23666"/>
              <a:gd name="T3" fmla="*/ 3414712 h 9488"/>
              <a:gd name="T4" fmla="*/ 0 w 23666"/>
              <a:gd name="T5" fmla="*/ 1707356 h 9488"/>
              <a:gd name="T6" fmla="*/ 4260057 w 23666"/>
              <a:gd name="T7" fmla="*/ 0 h 9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9488"/>
              <a:gd name="T14" fmla="*/ 23666 w 23666"/>
              <a:gd name="T15" fmla="*/ 9488 h 9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9488">
                <a:moveTo>
                  <a:pt x="0" y="0"/>
                </a:moveTo>
                <a:lnTo>
                  <a:pt x="23666" y="0"/>
                </a:lnTo>
                <a:lnTo>
                  <a:pt x="23666" y="9488"/>
                </a:lnTo>
                <a:lnTo>
                  <a:pt x="0" y="94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 b="1">
                <a:solidFill>
                  <a:srgbClr val="000000"/>
                </a:solidFill>
                <a:cs typeface="Arial" charset="0"/>
              </a:rPr>
              <a:t>Położenie Drawieńskiego Parku Narodowego: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 b="1">
                <a:solidFill>
                  <a:srgbClr val="000000"/>
                </a:solidFill>
                <a:cs typeface="Arial" charset="0"/>
              </a:rPr>
              <a:t>-</a:t>
            </a: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Długość geograficzna od 15°45' do 16°45' 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-Szerokość geograficzna od 53°00' do 53°15' N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200">
              <a:solidFill>
                <a:srgbClr val="000000"/>
              </a:solidFill>
              <a:cs typeface="Arial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 b="1">
                <a:solidFill>
                  <a:srgbClr val="000000"/>
                </a:solidFill>
                <a:cs typeface="Arial" charset="0"/>
              </a:rPr>
              <a:t>Fizyczno geograficzna regionalizacja Polski w układzie J. Kondrackiego: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-Mezoregion: Równina Drawska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-Makroregion: Pojezierze Południowopomorskie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-Podprowincja: Pojezierza Południowobałtyckie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-Prowincja: Niż Środkowoeuropejski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2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 b="1">
                <a:solidFill>
                  <a:srgbClr val="000000"/>
                </a:solidFill>
                <a:cs typeface="Arial" charset="0"/>
              </a:rPr>
              <a:t>Położenie w stosunku do centrów miejskich: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Centrum obszaru Drawieńskiego Parku Narodowego leży w linii prostej: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101 km od Szczecina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61 km od Gorzowa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97 km od Poznania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230 km od Wrocławia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280 km od Łodzi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235 km od Gdańska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200">
                <a:solidFill>
                  <a:srgbClr val="000000"/>
                </a:solidFill>
                <a:cs typeface="Arial" charset="0"/>
              </a:rPr>
              <a:t>-około 360 km od Warszawy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82" y="9420"/>
            <a:ext cx="2083118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839" y="2120900"/>
            <a:ext cx="2394546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9542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234950" y="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Mapa Drawieńskiego Parku Narodowego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90" y="568280"/>
            <a:ext cx="5400675" cy="45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1332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250825" y="0"/>
            <a:ext cx="8891588" cy="571500"/>
          </a:xfrm>
          <a:custGeom>
            <a:avLst/>
            <a:gdLst>
              <a:gd name="T0" fmla="*/ 8891588 w 24701"/>
              <a:gd name="T1" fmla="*/ 285750 h 1589"/>
              <a:gd name="T2" fmla="*/ 4445794 w 24701"/>
              <a:gd name="T3" fmla="*/ 571500 h 1589"/>
              <a:gd name="T4" fmla="*/ 0 w 24701"/>
              <a:gd name="T5" fmla="*/ 285750 h 1589"/>
              <a:gd name="T6" fmla="*/ 4445794 w 24701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701"/>
              <a:gd name="T13" fmla="*/ 0 h 1589"/>
              <a:gd name="T14" fmla="*/ 24701 w 24701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01" h="1589">
                <a:moveTo>
                  <a:pt x="0" y="0"/>
                </a:moveTo>
                <a:lnTo>
                  <a:pt x="24701" y="0"/>
                </a:lnTo>
                <a:lnTo>
                  <a:pt x="24701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Zagrożenia i Ochrona lasów w Nadleśnictwie Drawno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0825" y="695325"/>
            <a:ext cx="5287963" cy="3502025"/>
          </a:xfrm>
          <a:custGeom>
            <a:avLst/>
            <a:gdLst>
              <a:gd name="T0" fmla="*/ 5287963 w 14688"/>
              <a:gd name="T1" fmla="*/ 1751013 h 9731"/>
              <a:gd name="T2" fmla="*/ 2643982 w 14688"/>
              <a:gd name="T3" fmla="*/ 3502025 h 9731"/>
              <a:gd name="T4" fmla="*/ 0 w 14688"/>
              <a:gd name="T5" fmla="*/ 1751013 h 9731"/>
              <a:gd name="T6" fmla="*/ 2643982 w 14688"/>
              <a:gd name="T7" fmla="*/ 0 h 973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688"/>
              <a:gd name="T13" fmla="*/ 0 h 9731"/>
              <a:gd name="T14" fmla="*/ 14688 w 14688"/>
              <a:gd name="T15" fmla="*/ 9731 h 97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88" h="9731">
                <a:moveTo>
                  <a:pt x="0" y="0"/>
                </a:moveTo>
                <a:lnTo>
                  <a:pt x="14688" y="0"/>
                </a:lnTo>
                <a:lnTo>
                  <a:pt x="14688" y="9731"/>
                </a:lnTo>
                <a:lnTo>
                  <a:pt x="0" y="97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Zagrożenia: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W przypadku Nadleśnictwa Drawno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lasy narażone są na ujemne oddziaływanie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kilku czynników, które mają pochodzenie: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 biotyczne (zwierzyna płowa, grzyby, owady)                               - abiotyczne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 antropogeniczne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Ochrona: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-utrzymywanie wysokiej higieny pracy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-grodzenie drzew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-stosowanie repelentów przeciw zgryzaniu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-utrzymywanie populacji jeleni na odpowiednim poziomie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619750" y="573088"/>
            <a:ext cx="3397250" cy="3489325"/>
          </a:xfrm>
          <a:custGeom>
            <a:avLst/>
            <a:gdLst>
              <a:gd name="T0" fmla="*/ 3397250 w 9439"/>
              <a:gd name="T1" fmla="*/ 1744663 h 9692"/>
              <a:gd name="T2" fmla="*/ 1698625 w 9439"/>
              <a:gd name="T3" fmla="*/ 3489325 h 9692"/>
              <a:gd name="T4" fmla="*/ 0 w 9439"/>
              <a:gd name="T5" fmla="*/ 1744663 h 9692"/>
              <a:gd name="T6" fmla="*/ 1698625 w 9439"/>
              <a:gd name="T7" fmla="*/ 0 h 96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439"/>
              <a:gd name="T13" fmla="*/ 0 h 9692"/>
              <a:gd name="T14" fmla="*/ 9439 w 9439"/>
              <a:gd name="T15" fmla="*/ 9692 h 96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39" h="9692">
                <a:moveTo>
                  <a:pt x="0" y="0"/>
                </a:moveTo>
                <a:lnTo>
                  <a:pt x="9439" y="0"/>
                </a:lnTo>
                <a:lnTo>
                  <a:pt x="9439" y="9692"/>
                </a:lnTo>
                <a:lnTo>
                  <a:pt x="0" y="96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Nad rzeczką, opodal krzaczka,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mieszkała kaczka – sprzątaczka.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Z pomocą małej zmioteczki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sprzątała ciągle brzeg rzeczki.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Raz, dla przykładu – proszę ja pana -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wymiotła tuzin korków od szampana!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Gdzieś koło środy lub piątku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zbierała puszki w ramach porządków.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A w poniedziałek kupiła sznurek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cs typeface="Arial" charset="0"/>
              </a:rPr>
              <a:t>i pakowała makulaturę.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l-PL" altLang="pl-PL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122613"/>
            <a:ext cx="3030538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7828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" dur="5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7" dur="5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311150" y="292100"/>
            <a:ext cx="8520113" cy="571500"/>
          </a:xfrm>
          <a:custGeom>
            <a:avLst/>
            <a:gdLst>
              <a:gd name="T0" fmla="*/ 8520113 w 23666"/>
              <a:gd name="T1" fmla="*/ 285750 h 1589"/>
              <a:gd name="T2" fmla="*/ 4260057 w 23666"/>
              <a:gd name="T3" fmla="*/ 571500 h 1589"/>
              <a:gd name="T4" fmla="*/ 0 w 23666"/>
              <a:gd name="T5" fmla="*/ 285750 h 1589"/>
              <a:gd name="T6" fmla="*/ 4260057 w 23666"/>
              <a:gd name="T7" fmla="*/ 0 h 15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66"/>
              <a:gd name="T13" fmla="*/ 0 h 1589"/>
              <a:gd name="T14" fmla="*/ 23666 w 23666"/>
              <a:gd name="T15" fmla="*/ 1589 h 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6" h="1589">
                <a:moveTo>
                  <a:pt x="0" y="0"/>
                </a:moveTo>
                <a:lnTo>
                  <a:pt x="23666" y="0"/>
                </a:lnTo>
                <a:lnTo>
                  <a:pt x="23666" y="1589"/>
                </a:lnTo>
                <a:lnTo>
                  <a:pt x="0" y="15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cs typeface="Arial" charset="0"/>
              </a:rPr>
              <a:t>Promowanie Ochrony Lasów i inne ciekawostki</a:t>
            </a: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87313" y="938213"/>
            <a:ext cx="3902075" cy="2314575"/>
          </a:xfrm>
          <a:custGeom>
            <a:avLst/>
            <a:gdLst>
              <a:gd name="T0" fmla="*/ 3902075 w 10842"/>
              <a:gd name="T1" fmla="*/ 1157288 h 6432"/>
              <a:gd name="T2" fmla="*/ 1951038 w 10842"/>
              <a:gd name="T3" fmla="*/ 2314575 h 6432"/>
              <a:gd name="T4" fmla="*/ 0 w 10842"/>
              <a:gd name="T5" fmla="*/ 1157288 h 6432"/>
              <a:gd name="T6" fmla="*/ 1951038 w 10842"/>
              <a:gd name="T7" fmla="*/ 0 h 643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842"/>
              <a:gd name="T13" fmla="*/ 0 h 6432"/>
              <a:gd name="T14" fmla="*/ 10842 w 10842"/>
              <a:gd name="T15" fmla="*/ 6432 h 6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42" h="6432">
                <a:moveTo>
                  <a:pt x="0" y="0"/>
                </a:moveTo>
                <a:lnTo>
                  <a:pt x="10842" y="0"/>
                </a:lnTo>
                <a:lnTo>
                  <a:pt x="10842" y="6432"/>
                </a:lnTo>
                <a:lnTo>
                  <a:pt x="0" y="64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  <a:cs typeface="Arial" charset="0"/>
              </a:rPr>
              <a:t>Odwiedzając Nadleśnictwo Drawno, można dostać wiele ciekawych gazetek i ulotek, promujących ochronę lasów, przestawiających zamieszkujące tam zwierzęta oraz wiele ciekawych informacji, które warto poznać.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38213"/>
            <a:ext cx="424338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678113"/>
            <a:ext cx="3152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1704">
    <p:wheel spokes="1"/>
    <p:sndAc>
      <p:stSnd>
        <p:snd r:embed="rId3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381000" y="3621088"/>
            <a:ext cx="3413125" cy="401637"/>
          </a:xfrm>
          <a:custGeom>
            <a:avLst/>
            <a:gdLst>
              <a:gd name="T0" fmla="*/ 3413125 w 9483"/>
              <a:gd name="T1" fmla="*/ 200819 h 1116"/>
              <a:gd name="T2" fmla="*/ 1706563 w 9483"/>
              <a:gd name="T3" fmla="*/ 401637 h 1116"/>
              <a:gd name="T4" fmla="*/ 0 w 9483"/>
              <a:gd name="T5" fmla="*/ 200819 h 1116"/>
              <a:gd name="T6" fmla="*/ 1706563 w 9483"/>
              <a:gd name="T7" fmla="*/ 0 h 111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483"/>
              <a:gd name="T13" fmla="*/ 0 h 1116"/>
              <a:gd name="T14" fmla="*/ 9483 w 9483"/>
              <a:gd name="T15" fmla="*/ 1116 h 11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83" h="1116">
                <a:moveTo>
                  <a:pt x="0" y="0"/>
                </a:moveTo>
                <a:lnTo>
                  <a:pt x="9483" y="0"/>
                </a:lnTo>
                <a:lnTo>
                  <a:pt x="9483" y="1116"/>
                </a:lnTo>
                <a:lnTo>
                  <a:pt x="0" y="11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2420938" y="4535488"/>
            <a:ext cx="5857875" cy="425450"/>
          </a:xfrm>
          <a:custGeom>
            <a:avLst/>
            <a:gdLst>
              <a:gd name="T0" fmla="*/ 5857875 w 16272"/>
              <a:gd name="T1" fmla="*/ 212725 h 1184"/>
              <a:gd name="T2" fmla="*/ 2928938 w 16272"/>
              <a:gd name="T3" fmla="*/ 425450 h 1184"/>
              <a:gd name="T4" fmla="*/ 0 w 16272"/>
              <a:gd name="T5" fmla="*/ 212725 h 1184"/>
              <a:gd name="T6" fmla="*/ 2928938 w 16272"/>
              <a:gd name="T7" fmla="*/ 0 h 118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272"/>
              <a:gd name="T13" fmla="*/ 0 h 1184"/>
              <a:gd name="T14" fmla="*/ 16272 w 16272"/>
              <a:gd name="T15" fmla="*/ 1184 h 1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72" h="1184">
                <a:moveTo>
                  <a:pt x="0" y="0"/>
                </a:moveTo>
                <a:lnTo>
                  <a:pt x="16272" y="0"/>
                </a:lnTo>
                <a:lnTo>
                  <a:pt x="16272" y="1184"/>
                </a:lnTo>
                <a:lnTo>
                  <a:pt x="0" y="11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l-PL" altLang="pl-PL">
                <a:solidFill>
                  <a:srgbClr val="000000"/>
                </a:solidFill>
              </a:rPr>
              <a:t>Wilki z Drawieńskiego Parku Narodowego</a:t>
            </a:r>
          </a:p>
        </p:txBody>
      </p:sp>
      <p:pic>
        <p:nvPicPr>
          <p:cNvPr id="2" name="wilk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9725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âľ Howling Wolves _ Wycie biaĹ‚ego wilka â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4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5283">
    <p:wheel spokes="1"/>
    <p:sndAc>
      <p:stSnd>
        <p:snd r:embed="rId5" name="OdgĹ‚osy%20lasu.mp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8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570</Words>
  <Application>Microsoft Office PowerPoint</Application>
  <PresentationFormat>Niestandardowy</PresentationFormat>
  <Paragraphs>125</Paragraphs>
  <Slides>10</Slides>
  <Notes>10</Notes>
  <HiddenSlides>0</HiddenSlides>
  <MMClips>3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Kowalski Ryszard</cp:lastModifiedBy>
  <cp:revision>21</cp:revision>
  <cp:lastPrinted>1601-01-01T00:00:00Z</cp:lastPrinted>
  <dcterms:created xsi:type="dcterms:W3CDTF">1601-01-01T00:00:00Z</dcterms:created>
  <dcterms:modified xsi:type="dcterms:W3CDTF">2016-04-11T11:59:59Z</dcterms:modified>
</cp:coreProperties>
</file>